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Open Sans" panose="020B060603050402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sh vachkal" userId="360a1b2a0be9e52b" providerId="LiveId" clId="{4C97399B-494C-4F74-9ED0-7D6A2F5D37E0}"/>
    <pc:docChg chg="modSld">
      <pc:chgData name="shreyash vachkal" userId="360a1b2a0be9e52b" providerId="LiveId" clId="{4C97399B-494C-4F74-9ED0-7D6A2F5D37E0}" dt="2024-11-23T07:01:36.690" v="26" actId="1076"/>
      <pc:docMkLst>
        <pc:docMk/>
      </pc:docMkLst>
      <pc:sldChg chg="modSp mod">
        <pc:chgData name="shreyash vachkal" userId="360a1b2a0be9e52b" providerId="LiveId" clId="{4C97399B-494C-4F74-9ED0-7D6A2F5D37E0}" dt="2024-11-23T07:01:36.690" v="26" actId="1076"/>
        <pc:sldMkLst>
          <pc:docMk/>
          <pc:sldMk cId="819195805" sldId="266"/>
        </pc:sldMkLst>
        <pc:spChg chg="mod">
          <ac:chgData name="shreyash vachkal" userId="360a1b2a0be9e52b" providerId="LiveId" clId="{4C97399B-494C-4F74-9ED0-7D6A2F5D37E0}" dt="2024-11-23T07:01:36.690" v="26" actId="1076"/>
          <ac:spMkLst>
            <pc:docMk/>
            <pc:sldMk cId="819195805" sldId="266"/>
            <ac:spMk id="16" creationId="{F6478C38-9DB0-0D63-BE0D-96FEBC0781D6}"/>
          </ac:spMkLst>
        </pc:spChg>
        <pc:spChg chg="mod">
          <ac:chgData name="shreyash vachkal" userId="360a1b2a0be9e52b" providerId="LiveId" clId="{4C97399B-494C-4F74-9ED0-7D6A2F5D37E0}" dt="2024-11-23T07:01:23.417" v="25" actId="1076"/>
          <ac:spMkLst>
            <pc:docMk/>
            <pc:sldMk cId="819195805" sldId="266"/>
            <ac:spMk id="17" creationId="{B0898DF2-3114-2E3F-B85C-5D73130F39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7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7C15-52DD-E99D-208B-80CF7375E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8401F-EAFE-787E-9A3D-5673BBCDD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3692E-F499-5588-8C3D-929890DBA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10B5B-53CB-A3EB-DFFD-1F246ABAD2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AD030-FFAF-B3C2-E55A-8560DB52E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F4977-D020-B038-228A-5C0EE9D72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C28BD-2CAC-8ED2-11E3-1E0837495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65A87-0E8E-EB94-1D4D-A80C17A5E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6FDC-E98D-F0AA-C3C6-FC5FF1B78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25EA03-3B47-7787-4541-878C4CFC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975" y="7671083"/>
            <a:ext cx="2152425" cy="465389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F6478C38-9DB0-0D63-BE0D-96FEBC0781D6}"/>
              </a:ext>
            </a:extLst>
          </p:cNvPr>
          <p:cNvSpPr txBox="1"/>
          <p:nvPr/>
        </p:nvSpPr>
        <p:spPr>
          <a:xfrm>
            <a:off x="3657600" y="243648"/>
            <a:ext cx="73152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BRACT’s</a:t>
            </a:r>
            <a:br>
              <a:rPr lang="en-US" sz="2800" b="0" i="0" u="none" strike="noStrike" dirty="0">
                <a:effectLst/>
                <a:latin typeface="Calibri" panose="020F0502020204030204" pitchFamily="34" charset="0"/>
              </a:rPr>
            </a:br>
            <a:r>
              <a:rPr lang="en-US" sz="2400" b="1" i="0" u="none" strike="noStrike" dirty="0">
                <a:effectLst/>
                <a:latin typeface="Times New Roman" panose="02020603050405020304" pitchFamily="18" charset="0"/>
              </a:rPr>
              <a:t>Vishwakarma Institute of Information Technology</a:t>
            </a:r>
            <a:br>
              <a:rPr lang="en-US" sz="2400" b="1" i="0" u="none" strike="noStrike" dirty="0">
                <a:effectLst/>
                <a:latin typeface="Calibri" panose="020F0502020204030204" pitchFamily="34" charset="0"/>
              </a:rPr>
            </a:br>
            <a:r>
              <a:rPr lang="en-US" sz="2000" b="1" dirty="0">
                <a:latin typeface="Times New Roman" panose="02020603050405020304" pitchFamily="18" charset="0"/>
              </a:rPr>
              <a:t>Artificial intelligence and Data Science</a:t>
            </a:r>
            <a:endParaRPr lang="en-US" sz="2400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B0898DF2-3114-2E3F-B85C-5D73130F390A}"/>
              </a:ext>
            </a:extLst>
          </p:cNvPr>
          <p:cNvSpPr txBox="1"/>
          <p:nvPr/>
        </p:nvSpPr>
        <p:spPr>
          <a:xfrm>
            <a:off x="4087703" y="1457423"/>
            <a:ext cx="611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ADUA31203: Cloud Computing &amp;Analytics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DA0A2678-33C8-ED1A-AC62-41B15B461C0D}"/>
              </a:ext>
            </a:extLst>
          </p:cNvPr>
          <p:cNvSpPr txBox="1"/>
          <p:nvPr/>
        </p:nvSpPr>
        <p:spPr>
          <a:xfrm>
            <a:off x="3489842" y="208987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Project On 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F3641238-628B-FFE8-1603-F5DE14378238}"/>
              </a:ext>
            </a:extLst>
          </p:cNvPr>
          <p:cNvSpPr txBox="1"/>
          <p:nvPr/>
        </p:nvSpPr>
        <p:spPr>
          <a:xfrm>
            <a:off x="3489840" y="2700566"/>
            <a:ext cx="79954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Cloud-Optimized Task Management App Using Docker on AWS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8A3A92-9690-F9BD-74C8-4B204AF008A0}"/>
              </a:ext>
            </a:extLst>
          </p:cNvPr>
          <p:cNvCxnSpPr>
            <a:cxnSpLocks/>
          </p:cNvCxnSpPr>
          <p:nvPr/>
        </p:nvCxnSpPr>
        <p:spPr>
          <a:xfrm>
            <a:off x="3344874" y="1395150"/>
            <a:ext cx="8140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03BACE0-1269-1413-7E2C-F8C73EFCA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8" y="175423"/>
            <a:ext cx="1150854" cy="12241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F6DD8CE-A77E-B697-2F0C-4503684AB385}"/>
              </a:ext>
            </a:extLst>
          </p:cNvPr>
          <p:cNvSpPr/>
          <p:nvPr/>
        </p:nvSpPr>
        <p:spPr>
          <a:xfrm>
            <a:off x="4046249" y="3937628"/>
            <a:ext cx="7439016" cy="33236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A3676243-CC98-7E43-53F7-5E2827993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70181"/>
              </p:ext>
            </p:extLst>
          </p:nvPr>
        </p:nvGraphicFramePr>
        <p:xfrm>
          <a:off x="3522196" y="4806175"/>
          <a:ext cx="8229601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3871">
                  <a:extLst>
                    <a:ext uri="{9D8B030D-6E8A-4147-A177-3AD203B41FA5}">
                      <a16:colId xmlns:a16="http://schemas.microsoft.com/office/drawing/2014/main" val="3589292874"/>
                    </a:ext>
                  </a:extLst>
                </a:gridCol>
                <a:gridCol w="2511646">
                  <a:extLst>
                    <a:ext uri="{9D8B030D-6E8A-4147-A177-3AD203B41FA5}">
                      <a16:colId xmlns:a16="http://schemas.microsoft.com/office/drawing/2014/main" val="2169184902"/>
                    </a:ext>
                  </a:extLst>
                </a:gridCol>
                <a:gridCol w="3244084">
                  <a:extLst>
                    <a:ext uri="{9D8B030D-6E8A-4147-A177-3AD203B41FA5}">
                      <a16:colId xmlns:a16="http://schemas.microsoft.com/office/drawing/2014/main" val="263246855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Roll No.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Name of student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9874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373059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22210161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Sejal</a:t>
                      </a:r>
                      <a:r>
                        <a:rPr lang="en-US" dirty="0"/>
                        <a:t> M. </a:t>
                      </a:r>
                      <a:r>
                        <a:rPr lang="en-US" dirty="0" err="1"/>
                        <a:t>Tongire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54636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373062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22210530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Shreyash S. Vachkal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053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373065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22211394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Nishant N. Wankhede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22179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373073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22320146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Purushottam S. Habib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19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19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941" y="530066"/>
            <a:ext cx="7798117" cy="1201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Automating the Deployment Process with CI/CD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2941" y="2020253"/>
            <a:ext cx="7798117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CI/CD pipelines are implemented to automate the deployment process, streamlining development and deployment workflows.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2941" y="2851785"/>
            <a:ext cx="7798117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CI/CD tools integrate with Docker and AWS EC2 to automate builds, tests, and deployments.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949881" y="3683317"/>
            <a:ext cx="22860" cy="4016216"/>
          </a:xfrm>
          <a:prstGeom prst="roundRect">
            <a:avLst>
              <a:gd name="adj" fmla="val 353300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1154728" y="4104323"/>
            <a:ext cx="672941" cy="22860"/>
          </a:xfrm>
          <a:prstGeom prst="roundRect">
            <a:avLst>
              <a:gd name="adj" fmla="val 353300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745034" y="3899535"/>
            <a:ext cx="432554" cy="43255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07316" y="3971568"/>
            <a:ext cx="10787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2018824" y="3875603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Code Changes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2018824" y="4291370"/>
            <a:ext cx="645223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 changes are pushed to a version control system.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1154728" y="5404604"/>
            <a:ext cx="672941" cy="22860"/>
          </a:xfrm>
          <a:prstGeom prst="roundRect">
            <a:avLst>
              <a:gd name="adj" fmla="val 353300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745034" y="5199817"/>
            <a:ext cx="432554" cy="43255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87790" y="5271849"/>
            <a:ext cx="14704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2018824" y="5175885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Build and Test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2018824" y="5591651"/>
            <a:ext cx="645223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CI/CD pipeline builds Docker images and runs automated tests.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1154728" y="6704886"/>
            <a:ext cx="672941" cy="22860"/>
          </a:xfrm>
          <a:prstGeom prst="roundRect">
            <a:avLst>
              <a:gd name="adj" fmla="val 353300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745034" y="6500098"/>
            <a:ext cx="432554" cy="43255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90885" y="6572131"/>
            <a:ext cx="14085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2018824" y="6476167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Deploy to AWS EC2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2018824" y="6891933"/>
            <a:ext cx="645223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CI/CD pipeline deploys the updated Docker images to AWS EC2 instances.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566023"/>
            <a:ext cx="11806237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Monitoring and Scaling the Containerized Application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0447" y="1621036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Monitoring and scaling capabilities are essential for ensuring the application's performance and availability.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0447" y="2181939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tools and Docker monitoring solutions are used to track the application's health and performance.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7" y="2742843"/>
            <a:ext cx="6440329" cy="39803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20447" y="6980515"/>
            <a:ext cx="271093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Performance Monitoring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0447" y="7425571"/>
            <a:ext cx="644032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CloudWatch or other monitoring tools track application performance.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05" y="2742843"/>
            <a:ext cx="6440448" cy="39804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69505" y="6980634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Container Monitoring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469505" y="7425690"/>
            <a:ext cx="644044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Docker's built-in monitoring capabilities provide insights into container health and resource usage.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BCC44B-F23C-273A-0865-42281283F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975" y="7671083"/>
            <a:ext cx="2152425" cy="4653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F8529-3997-1495-E416-95A21DD4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477F62B-4D5A-D2F8-CE8E-77490C7A64C6}"/>
              </a:ext>
            </a:extLst>
          </p:cNvPr>
          <p:cNvSpPr/>
          <p:nvPr/>
        </p:nvSpPr>
        <p:spPr>
          <a:xfrm>
            <a:off x="1362074" y="334328"/>
            <a:ext cx="11919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/>
              <a:t>CONCLUSION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1E1B2CC-573B-3C7C-64E9-8C1CBADF40E7}"/>
              </a:ext>
            </a:extLst>
          </p:cNvPr>
          <p:cNvSpPr/>
          <p:nvPr/>
        </p:nvSpPr>
        <p:spPr>
          <a:xfrm>
            <a:off x="370882" y="975063"/>
            <a:ext cx="9821334" cy="5402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BA40AE-BC8C-6931-CAAB-90303B25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975" y="7671083"/>
            <a:ext cx="2152425" cy="465389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4DB6B3CF-C226-A284-6B7C-94ED1D8C51C7}"/>
              </a:ext>
            </a:extLst>
          </p:cNvPr>
          <p:cNvSpPr/>
          <p:nvPr/>
        </p:nvSpPr>
        <p:spPr>
          <a:xfrm>
            <a:off x="9723477" y="556783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5E9731-D6F7-FEB4-AF6C-9E88630DC280}"/>
              </a:ext>
            </a:extLst>
          </p:cNvPr>
          <p:cNvSpPr txBox="1"/>
          <p:nvPr/>
        </p:nvSpPr>
        <p:spPr>
          <a:xfrm>
            <a:off x="370881" y="1349298"/>
            <a:ext cx="13791167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Cloud-Optimized Task Management App Using Docker on AWS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demonstrates the power of cloud computing and containerization in creating scalable, efficient, and reliable web applications. By leveraging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EC2 instances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hosting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containerization, the project showcases how modern technologies can simplify application deployment, management, and scaling, ensuring seamless user experiences.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EC2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highly flexible and cost-effective infrastructure for hosting the application, enabling on-demand resource allocation and high availability.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Docker further enhances this setup by ensuring portability and consistency across various environments, reducing dependency-related issues, and accelerating development cycles. This combination of cloud services and containerization allows the application to handle varying workloads effectively, making it well-suited for real-world scenarios.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this project highlights the advantages of containerized applications in cloud ecosystems: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app can scale horizontally to meet increasing user demands without compromising performance.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Docker containers ensure that the application can run on any platform, making it adaptable to multi-cloud or hybrid environments.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Ease of Maintenance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With Docker, updates and patches can be applied seamlessly, minimizing downtime and enhancing reliability.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serves as a foundation for integrating advanced cloud-native solutions into modern web applications. By applying principles like microservices architecture, monitoring, and automation, future iterations of the application can further enhance functionality and user satisfaction.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7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Cloud-Optimized Task Management App Using Docker on AWS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outlines the process of designing and deploying a containerized web application for task management using Docker and AWS EC2.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D4214-EEA4-253C-FD5C-599C5381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975" y="7671083"/>
            <a:ext cx="2152425" cy="465389"/>
          </a:xfrm>
          <a:prstGeom prst="rect">
            <a:avLst/>
          </a:prstGeom>
        </p:spPr>
      </p:pic>
      <p:pic>
        <p:nvPicPr>
          <p:cNvPr id="1026" name="Picture 2" descr="Cloud Computing Vectors &amp; Illustrations for Free Download | Freepik">
            <a:extLst>
              <a:ext uri="{FF2B5EF4-FFF2-40B4-BE49-F238E27FC236}">
                <a16:creationId xmlns:a16="http://schemas.microsoft.com/office/drawing/2014/main" id="{C9E230CC-6D12-6D79-CE12-78DEEF75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"/>
            <a:ext cx="5486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822" y="879038"/>
            <a:ext cx="7727156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 to Containerization and Docker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4822" y="2447568"/>
            <a:ext cx="772715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Containerization packages software with its dependencies into a self-contained unit.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94822" y="3322915"/>
            <a:ext cx="772715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Docker is a popular containerization platform that simplifies the creation, deployment, and management of containers.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194822" y="4425910"/>
            <a:ext cx="455414" cy="455414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677" y="4501753"/>
            <a:ext cx="11358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6852642" y="4425910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Isolation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852642" y="4863584"/>
            <a:ext cx="3104555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Containers isolate applications from the host operating system and other containers.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159603" y="4425910"/>
            <a:ext cx="455414" cy="455414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09860" y="4501753"/>
            <a:ext cx="15478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817423" y="4425910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Portability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817423" y="4863584"/>
            <a:ext cx="3104555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Containers can run consistently across different environments, such as development, testing, and production.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94822" y="6589038"/>
            <a:ext cx="455414" cy="455414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48413" y="6664881"/>
            <a:ext cx="14823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6852642" y="6589038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Scalability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6852642" y="7026712"/>
            <a:ext cx="706933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Containers can be easily scaled up or down to meet changing demands.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495D05-0C1D-BADF-F12F-CEA809F8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975" y="7671083"/>
            <a:ext cx="2152425" cy="4653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7810"/>
            <a:ext cx="11919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Benefits of Containerization for Web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02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Containerization offers numerous advantages for web applications, improving efficiency, scalability, and consistency.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35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Improved Deployment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1622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Containers simplify the deployment process by packaging applications with their dependencies.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0900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ensures that applications run consistently across different environments.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535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Enhanced Scalability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11622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Containers enable easy scaling of web applications by adding or removing containers as needed.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40900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allows applications to handle fluctuating traffic loads efficiently.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535085"/>
            <a:ext cx="2936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Reduced Resource Usage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11622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Containers share the host operating system's resources, reducing resource consumption compared to virtual machines.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7719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leads to more efficient use of hardware resources.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1A2AED-2989-154F-CBBA-089D183C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975" y="7671083"/>
            <a:ext cx="2152425" cy="4653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944" y="544473"/>
            <a:ext cx="775811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Architectural Overview of the Task Management Application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944" y="2078712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task management application consists of a frontend user interface, a backend API, and a database.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4" y="2934772"/>
            <a:ext cx="989886" cy="1583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9771" y="3132653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Frontend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979771" y="3560683"/>
            <a:ext cx="6471285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frontend provides a user interface for interacting with the application.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44" y="4518660"/>
            <a:ext cx="989886" cy="15838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9771" y="4716542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Backend API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979771" y="5144572"/>
            <a:ext cx="6471285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backend API handles requests from the frontend and interacts with the database.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44" y="6102548"/>
            <a:ext cx="989886" cy="15838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9771" y="6300430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979771" y="6728460"/>
            <a:ext cx="6471285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database stores task data, including details, assignments, and progress.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624" y="659368"/>
            <a:ext cx="7839551" cy="1164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Designing the Application for Containerization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38624" y="2103477"/>
            <a:ext cx="7839551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application is designed with modularity in mind, separating components into distinct containers.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138624" y="2909292"/>
            <a:ext cx="7839551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container has specific responsibilities, such as running the frontend, backend, or database.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138624" y="3715107"/>
            <a:ext cx="3826669" cy="2281595"/>
          </a:xfrm>
          <a:prstGeom prst="roundRect">
            <a:avLst>
              <a:gd name="adj" fmla="val 343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32577" y="3909060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Frontend Container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332577" y="4312087"/>
            <a:ext cx="3438763" cy="1192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frontend container runs the user interface, responsible for rendering the application's visual elements and handling user interactions.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1626" y="3715107"/>
            <a:ext cx="3826669" cy="2281595"/>
          </a:xfrm>
          <a:prstGeom prst="roundRect">
            <a:avLst>
              <a:gd name="adj" fmla="val 343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45579" y="3909060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Backend Container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345579" y="4312087"/>
            <a:ext cx="3438763" cy="149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backend container hosts the API, responsible for processing requests from the frontend, interacting with the database, and managing application logic.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38624" y="6183035"/>
            <a:ext cx="7839551" cy="1387197"/>
          </a:xfrm>
          <a:prstGeom prst="roundRect">
            <a:avLst>
              <a:gd name="adj" fmla="val 564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2577" y="6376987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Container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6332577" y="6780014"/>
            <a:ext cx="7451646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database container houses the database management system, responsible for storing and retrieving task data, managing user accounts, and ensuring data integrity.</a:t>
            </a:r>
            <a:endParaRPr lang="en-US" sz="1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2A191B-9D51-D539-E935-7331E140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975" y="7671083"/>
            <a:ext cx="2152425" cy="4653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410" y="509945"/>
            <a:ext cx="7845981" cy="1158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Building Docker Images for the Application Components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35410" y="1947029"/>
            <a:ext cx="784598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Docker images are built for each application component, containing all necessary dependencies and code.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135410" y="2749034"/>
            <a:ext cx="78459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images ensure consistency and reproducibility across different environments.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402110" y="3254335"/>
            <a:ext cx="22860" cy="4465915"/>
          </a:xfrm>
          <a:prstGeom prst="roundRect">
            <a:avLst>
              <a:gd name="adj" fmla="val 340723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6599277" y="3660100"/>
            <a:ext cx="649010" cy="22860"/>
          </a:xfrm>
          <a:prstGeom prst="roundRect">
            <a:avLst>
              <a:gd name="adj" fmla="val 340723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6204942" y="3462933"/>
            <a:ext cx="417195" cy="41719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1509" y="3532465"/>
            <a:ext cx="10406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433429" y="3439716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Define Dockerfile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433429" y="3840599"/>
            <a:ext cx="65479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Dockerfile defines the instructions for building the image, including the base image, dependencies, and application code.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99277" y="5210532"/>
            <a:ext cx="649010" cy="22860"/>
          </a:xfrm>
          <a:prstGeom prst="roundRect">
            <a:avLst>
              <a:gd name="adj" fmla="val 340723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6204942" y="5013365"/>
            <a:ext cx="417195" cy="41719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42578" y="5082897"/>
            <a:ext cx="14180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433429" y="4990148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Build the Image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433429" y="5391031"/>
            <a:ext cx="65479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Docker build command executes the instructions in the Dockerfile to create the image.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99277" y="6760964"/>
            <a:ext cx="649010" cy="22860"/>
          </a:xfrm>
          <a:prstGeom prst="roundRect">
            <a:avLst>
              <a:gd name="adj" fmla="val 340723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6204942" y="6563797"/>
            <a:ext cx="417195" cy="41719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345555" y="6633329"/>
            <a:ext cx="13585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7433429" y="6540579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Test the Image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7433429" y="6941463"/>
            <a:ext cx="65479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image is tested to ensure that it runs correctly and meets the application's requirements.</a:t>
            </a:r>
            <a:endParaRPr lang="en-US" sz="14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82215A6-36D9-FA86-90C4-9FCE7A09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975" y="7671083"/>
            <a:ext cx="2152425" cy="4653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97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Configuring Docker Networking and Storage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74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Docker networking and storage are configured to enable communication between containers and persistent data storage.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284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configurations ensure that containers can interact with each other and access data effectively.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409361"/>
            <a:ext cx="7556421" cy="3130391"/>
          </a:xfrm>
          <a:prstGeom prst="roundRect">
            <a:avLst>
              <a:gd name="adj" fmla="val 30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7810" y="441698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14624" y="45606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Networking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9024" y="456068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Containers can communicate with each other using Docker's built-in networking capabilities.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5793105"/>
            <a:ext cx="754118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624" y="593681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9024" y="5936813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can be persisted using Docker volumes, which provide persistent storage for containers.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9074B5-A7BF-8B17-3DFA-9A6EFD94B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975" y="7671083"/>
            <a:ext cx="2152425" cy="4653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856" y="567690"/>
            <a:ext cx="8020288" cy="1003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Deploying the Containerized Application on AWS EC2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1856" y="1811655"/>
            <a:ext cx="802028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containerized application is deployed on AWS EC2 instances, providing a scalable and reliable platform.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61856" y="2249210"/>
            <a:ext cx="8020288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EC2 instances offer a wide range of options for configuring resources and managing the deployment environment.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56" y="2943701"/>
            <a:ext cx="401360" cy="4013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1856" y="3505557"/>
            <a:ext cx="200691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Launch EC2 Instances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61856" y="3852743"/>
            <a:ext cx="802028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EC2 instances are launched to host the containerized application.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56" y="4591288"/>
            <a:ext cx="401360" cy="4013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1856" y="5153144"/>
            <a:ext cx="200691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Deploy Containers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561856" y="5500330"/>
            <a:ext cx="802028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Docker images are deployed onto the EC2 instances as containers.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56" y="6238875"/>
            <a:ext cx="401360" cy="4013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61856" y="6800731"/>
            <a:ext cx="200691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Configure Networking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561856" y="7147917"/>
            <a:ext cx="8020288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Docker networking is configured to allow containers to communicate with each other and the outside world.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1128</Words>
  <Application>Microsoft Office PowerPoint</Application>
  <PresentationFormat>Custom</PresentationFormat>
  <Paragraphs>130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Times New Roman</vt:lpstr>
      <vt:lpstr>Open Sans</vt:lpstr>
      <vt:lpstr>Calibri</vt:lpstr>
      <vt:lpstr>Arial</vt:lpstr>
      <vt:lpstr>Crimson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shreyash vachkal</cp:lastModifiedBy>
  <cp:revision>2</cp:revision>
  <dcterms:created xsi:type="dcterms:W3CDTF">2024-11-23T06:28:45Z</dcterms:created>
  <dcterms:modified xsi:type="dcterms:W3CDTF">2024-11-23T07:01:43Z</dcterms:modified>
</cp:coreProperties>
</file>